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103" autoAdjust="0"/>
  </p:normalViewPr>
  <p:slideViewPr>
    <p:cSldViewPr snapToGrid="0">
      <p:cViewPr varScale="1">
        <p:scale>
          <a:sx n="83" d="100"/>
          <a:sy n="83" d="100"/>
        </p:scale>
        <p:origin x="68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5D78C6-DB5A-4B6C-AD2C-2F949FD818CA}" type="datetimeFigureOut">
              <a:rPr lang="en-US" smtClean="0"/>
              <a:t>11/29/2021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6B311D-1198-4F6C-8473-CEDB12AF7C5B}" type="slidenum">
              <a:rPr lang="en-US" smtClean="0"/>
              <a:t>‹#›</a:t>
            </a:fld>
            <a:endParaRPr lang="en-US"/>
          </a:p>
        </p:txBody>
      </p:sp>
    </p:spTree>
    <p:extLst>
      <p:ext uri="{BB962C8B-B14F-4D97-AF65-F5344CB8AC3E}">
        <p14:creationId xmlns:p14="http://schemas.microsoft.com/office/powerpoint/2010/main" val="2380949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f957f449d3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f957f449d3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 The game will use Gimp to make the visual art and bfxr for audio. Solar 2D, formally known as the Corona Game engine, with lua for the app development.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-In order to coordinate development between team members Git Hub will be used.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game will be designed in an isometric 2D style.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f957f449d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f957f449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Butter Melt is an arcade food game about saving a birthday party on the moon!  In order to do this you must keep the butter the perfect temperature</a:t>
            </a:r>
            <a:endParaRPr/>
          </a:p>
          <a:p>
            <a:pPr marL="0" lvl="0" indent="0" algn="l" rtl="0">
              <a:spcBef>
                <a:spcPts val="0"/>
              </a:spcBef>
              <a:spcAft>
                <a:spcPts val="0"/>
              </a:spcAft>
              <a:buNone/>
            </a:pPr>
            <a:endParaRPr/>
          </a:p>
          <a:p>
            <a:pPr marL="0" lvl="0" indent="0" algn="l" rtl="0">
              <a:spcBef>
                <a:spcPts val="0"/>
              </a:spcBef>
              <a:spcAft>
                <a:spcPts val="0"/>
              </a:spcAft>
              <a:buNone/>
            </a:pPr>
            <a:r>
              <a:rPr lang="en"/>
              <a:t>So why should this be mobile. It has a simple game play loop with short levels making it perfect to kill a few minutes while waiting in line. </a:t>
            </a:r>
            <a:endParaRPr/>
          </a:p>
          <a:p>
            <a:pPr marL="0" lvl="0" indent="0" algn="l" rtl="0">
              <a:spcBef>
                <a:spcPts val="0"/>
              </a:spcBef>
              <a:spcAft>
                <a:spcPts val="0"/>
              </a:spcAft>
              <a:buNone/>
            </a:pPr>
            <a:r>
              <a:rPr lang="en"/>
              <a:t>The perfect genre we feel for this would be an arcade style game where you get “Doge Coin” for surviving longer in the level plus some bonus coins when you win the level that you can spend on system upgrades</a:t>
            </a:r>
            <a:endParaRPr/>
          </a:p>
          <a:p>
            <a:pPr marL="0" lvl="0" indent="0" algn="l" rtl="0">
              <a:spcBef>
                <a:spcPts val="0"/>
              </a:spcBef>
              <a:spcAft>
                <a:spcPts val="0"/>
              </a:spcAft>
              <a:buNone/>
            </a:pPr>
            <a:endParaRPr/>
          </a:p>
          <a:p>
            <a:pPr marL="0" lvl="0" indent="0" algn="l" rtl="0">
              <a:spcBef>
                <a:spcPts val="0"/>
              </a:spcBef>
              <a:spcAft>
                <a:spcPts val="0"/>
              </a:spcAft>
              <a:buNone/>
            </a:pPr>
            <a:r>
              <a:rPr lang="en"/>
              <a:t>Typically most phone users are young teenagers so we plan to target this demographic by including a healthy amount of fresh memes.</a:t>
            </a:r>
            <a:endParaRPr/>
          </a:p>
          <a:p>
            <a:pPr marL="0" lvl="0" indent="0" algn="l" rtl="0">
              <a:spcBef>
                <a:spcPts val="0"/>
              </a:spcBef>
              <a:spcAft>
                <a:spcPts val="0"/>
              </a:spcAft>
              <a:buNone/>
            </a:pPr>
            <a:endParaRPr/>
          </a:p>
          <a:p>
            <a:pPr marL="0" lvl="0" indent="0" algn="l" rtl="0">
              <a:spcBef>
                <a:spcPts val="0"/>
              </a:spcBef>
              <a:spcAft>
                <a:spcPts val="0"/>
              </a:spcAft>
              <a:buNone/>
            </a:pPr>
            <a:r>
              <a:rPr lang="en"/>
              <a:t>NEXT SLIDE?? For  </a:t>
            </a:r>
            <a:r>
              <a:rPr lang="en" sz="1400">
                <a:solidFill>
                  <a:schemeClr val="dk1"/>
                </a:solidFill>
                <a:highlight>
                  <a:schemeClr val="lt1"/>
                </a:highlight>
                <a:latin typeface="Times New Roman"/>
                <a:ea typeface="Times New Roman"/>
                <a:cs typeface="Times New Roman"/>
                <a:sym typeface="Times New Roman"/>
              </a:rPr>
              <a:t>Key Feature and Mechanics?</a:t>
            </a:r>
            <a:endParaRPr sz="1400">
              <a:solidFill>
                <a:schemeClr val="dk1"/>
              </a:solidFill>
              <a:highlight>
                <a:schemeClr val="lt1"/>
              </a:highlight>
              <a:latin typeface="Times New Roman"/>
              <a:ea typeface="Times New Roman"/>
              <a:cs typeface="Times New Roman"/>
              <a:sym typeface="Times New Roman"/>
            </a:endParaRPr>
          </a:p>
          <a:p>
            <a:pPr marL="0" lvl="0" indent="0" algn="l" rtl="0">
              <a:spcBef>
                <a:spcPts val="0"/>
              </a:spcBef>
              <a:spcAft>
                <a:spcPts val="0"/>
              </a:spcAft>
              <a:buNone/>
            </a:pPr>
            <a:r>
              <a:rPr lang="en" sz="1400">
                <a:solidFill>
                  <a:schemeClr val="dk1"/>
                </a:solidFill>
                <a:highlight>
                  <a:schemeClr val="lt1"/>
                </a:highlight>
                <a:latin typeface="Times New Roman"/>
                <a:ea typeface="Times New Roman"/>
                <a:cs typeface="Times New Roman"/>
                <a:sym typeface="Times New Roman"/>
              </a:rPr>
              <a:t>Some of the key features would be a shop system where you can spend your dodge coin during the level to try and keep the butter at the perfect temperature. Some of the items can include turn on the AC/Heater. A snow storm. Summon the solar flare. Block the sun among other things. </a:t>
            </a:r>
            <a:endParaRPr sz="1400">
              <a:solidFill>
                <a:schemeClr val="dk1"/>
              </a:solidFill>
              <a:highlight>
                <a:schemeClr val="lt1"/>
              </a:highlight>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f957f449d3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f957f449d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Plants v Zombies inspired our progression system and difficulty curve. One example of our progression inspired by Plants vs. Zombies. Their shop involves gaining suns and spending them on defenses against the incoming zombies. We are implementing a similar system by having the player collect Doge coin to get items to help the player get to the Moon and save the day!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Mario Party also inspired the idea of butter melt through its mini-games. In Mario Party, there are thousands of mini-games that can be played by a user(s) as to determine if they won or not. Butter Melt is supposed to be similar to one of those mini-games but is intended to be played on mobile devices only.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800">
              <a:solidFill>
                <a:srgbClr val="595959"/>
              </a:solidFill>
            </a:endParaRPr>
          </a:p>
          <a:p>
            <a:pPr marL="0" lvl="0" indent="0" algn="l" rtl="0">
              <a:spcBef>
                <a:spcPts val="12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f957f449d3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f957f449d3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-Mention this is what the GUI will look like. (pictures 1-4) </a:t>
            </a:r>
            <a:endParaRPr/>
          </a:p>
          <a:p>
            <a:pPr marL="0" lvl="0" indent="0" algn="l" rtl="0">
              <a:spcBef>
                <a:spcPts val="0"/>
              </a:spcBef>
              <a:spcAft>
                <a:spcPts val="0"/>
              </a:spcAft>
              <a:buNone/>
            </a:pPr>
            <a:r>
              <a:rPr lang="en"/>
              <a:t>-The Lab will be the first level. The butter will be sitting on the lab while a tutorial plays. This level will be very easy to get players used to the mechanics.</a:t>
            </a:r>
            <a:endParaRPr/>
          </a:p>
          <a:p>
            <a:pPr marL="0" lvl="0" indent="0" algn="l" rtl="0">
              <a:spcBef>
                <a:spcPts val="0"/>
              </a:spcBef>
              <a:spcAft>
                <a:spcPts val="0"/>
              </a:spcAft>
              <a:buNone/>
            </a:pPr>
            <a:r>
              <a:rPr lang="en"/>
              <a:t>The last picture, “The rocket” will be the main level. There will be a background moving up in the window to show the level.</a:t>
            </a:r>
            <a:endParaRPr/>
          </a:p>
          <a:p>
            <a:pPr marL="0" lvl="0" indent="0" algn="l" rtl="0">
              <a:spcBef>
                <a:spcPts val="0"/>
              </a:spcBef>
              <a:spcAft>
                <a:spcPts val="0"/>
              </a:spcAft>
              <a:buNone/>
            </a:pPr>
            <a:r>
              <a:rPr lang="en"/>
              <a:t>NEXT SLIDE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f957f449d3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f957f449d3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are the backgrounds</a:t>
            </a:r>
            <a:endParaRPr/>
          </a:p>
          <a:p>
            <a:pPr marL="0" lvl="0" indent="0" algn="l" rtl="0">
              <a:spcBef>
                <a:spcPts val="0"/>
              </a:spcBef>
              <a:spcAft>
                <a:spcPts val="0"/>
              </a:spcAft>
              <a:buNone/>
            </a:pPr>
            <a:r>
              <a:rPr lang="en"/>
              <a:t>The first level “Leaving Earth” has a view of earth as the rocket is leaving. Keeping the butter the perfect temperature should be easy here given the play is still in earth's atmosphere </a:t>
            </a:r>
            <a:endParaRPr/>
          </a:p>
          <a:p>
            <a:pPr marL="0" lvl="0" indent="0" algn="l" rtl="0">
              <a:spcBef>
                <a:spcPts val="0"/>
              </a:spcBef>
              <a:spcAft>
                <a:spcPts val="0"/>
              </a:spcAft>
              <a:buNone/>
            </a:pPr>
            <a:r>
              <a:rPr lang="en"/>
              <a:t>When the play starts the earth orbit things should get interesting. The play will be fighting keep the butter from freezing as the rocket is behind earth and thus the outside temperature is very cold risking freezing the butter and ruining it.</a:t>
            </a:r>
            <a:endParaRPr/>
          </a:p>
          <a:p>
            <a:pPr marL="0" lvl="0" indent="0" algn="l" rtl="0">
              <a:spcBef>
                <a:spcPts val="0"/>
              </a:spcBef>
              <a:spcAft>
                <a:spcPts val="0"/>
              </a:spcAft>
              <a:buNone/>
            </a:pPr>
            <a:r>
              <a:rPr lang="en"/>
              <a:t>Then after that the play reaches deep space and in line of sight of the sun causing the rocket to heat up rapidly. The play will now struggle to keep the butter from melting. </a:t>
            </a:r>
            <a:endParaRPr/>
          </a:p>
          <a:p>
            <a:pPr marL="0" lvl="0" indent="0" algn="l" rtl="0">
              <a:spcBef>
                <a:spcPts val="0"/>
              </a:spcBef>
              <a:spcAft>
                <a:spcPts val="0"/>
              </a:spcAft>
              <a:buNone/>
            </a:pPr>
            <a:r>
              <a:rPr lang="en"/>
              <a:t>Finally the play reaches the moon. There will be a tight temperature range since the butter is so close to being used, THere will also be a large temperature fluctuation in order to add more of a challenge. (starts out very hot outside then cools off rapidly as the play reaches the moon. If the play is doing to well add in a random even to spice things up)</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957f449d3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957f449d3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butter sprite you saw before was a placeholder. These will be the actually sprites. Here you can see each stage of the butter. The player’s target will be to keep the butter in stage 1. </a:t>
            </a:r>
            <a:endParaRPr/>
          </a:p>
          <a:p>
            <a:pPr marL="0" lvl="0" indent="0" algn="l" rtl="0">
              <a:spcBef>
                <a:spcPts val="0"/>
              </a:spcBef>
              <a:spcAft>
                <a:spcPts val="0"/>
              </a:spcAft>
              <a:buNone/>
            </a:pPr>
            <a:r>
              <a:rPr lang="en"/>
              <a:t>The art work you see is still a WIP</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f957f449d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f957f449d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goal of the game is to keep the butter in the perfect range until the time runs out.</a:t>
            </a:r>
            <a:endParaRPr/>
          </a:p>
          <a:p>
            <a:pPr marL="0" lvl="0" indent="0" algn="l" rtl="0">
              <a:spcBef>
                <a:spcPts val="0"/>
              </a:spcBef>
              <a:spcAft>
                <a:spcPts val="0"/>
              </a:spcAft>
              <a:buNone/>
            </a:pPr>
            <a:endParaRPr/>
          </a:p>
          <a:p>
            <a:pPr marL="0" lvl="0" indent="0" algn="l" rtl="0">
              <a:spcBef>
                <a:spcPts val="0"/>
              </a:spcBef>
              <a:spcAft>
                <a:spcPts val="0"/>
              </a:spcAft>
              <a:buNone/>
            </a:pPr>
            <a:r>
              <a:rPr lang="en"/>
              <a:t>The whole goal of the game is to keep the butter in the perfect range. This range means that the butter is safe from getting too hot or too cold. While the player is in this perfect range, they get awarded DogeCoin</a:t>
            </a:r>
            <a:endParaRPr/>
          </a:p>
          <a:p>
            <a:pPr marL="0" lvl="0" indent="0" algn="l" rtl="0">
              <a:spcBef>
                <a:spcPts val="0"/>
              </a:spcBef>
              <a:spcAft>
                <a:spcPts val="0"/>
              </a:spcAft>
              <a:buNone/>
            </a:pPr>
            <a:endParaRPr/>
          </a:p>
          <a:p>
            <a:pPr marL="0" lvl="0" indent="0" algn="l" rtl="0">
              <a:spcBef>
                <a:spcPts val="0"/>
              </a:spcBef>
              <a:spcAft>
                <a:spcPts val="0"/>
              </a:spcAft>
              <a:buNone/>
            </a:pPr>
            <a:r>
              <a:rPr lang="en"/>
              <a:t>In this range, there is also a perfect temperature. If the player stays on this perfect temperature, they get awarded double the amount of DogeCoin. </a:t>
            </a:r>
            <a:endParaRPr/>
          </a:p>
          <a:p>
            <a:pPr marL="0" lvl="0" indent="0" algn="l" rtl="0">
              <a:spcBef>
                <a:spcPts val="0"/>
              </a:spcBef>
              <a:spcAft>
                <a:spcPts val="0"/>
              </a:spcAft>
              <a:buNone/>
            </a:pPr>
            <a:endParaRPr/>
          </a:p>
          <a:p>
            <a:pPr marL="0" lvl="0" indent="0" algn="l" rtl="0">
              <a:spcBef>
                <a:spcPts val="0"/>
              </a:spcBef>
              <a:spcAft>
                <a:spcPts val="0"/>
              </a:spcAft>
              <a:buNone/>
            </a:pPr>
            <a:r>
              <a:rPr lang="en"/>
              <a:t>These DogeCoin are used to purchase Items. These Items are used to aid the player to stay in the perfect range or the increase the rate you gain them.</a:t>
            </a:r>
            <a:endParaRPr/>
          </a:p>
          <a:p>
            <a:pPr marL="0" lvl="0" indent="0" algn="l" rtl="0">
              <a:spcBef>
                <a:spcPts val="0"/>
              </a:spcBef>
              <a:spcAft>
                <a:spcPts val="0"/>
              </a:spcAft>
              <a:buNone/>
            </a:pPr>
            <a:endParaRPr/>
          </a:p>
          <a:p>
            <a:pPr marL="0" lvl="0" indent="0" algn="l" rtl="0">
              <a:spcBef>
                <a:spcPts val="0"/>
              </a:spcBef>
              <a:spcAft>
                <a:spcPts val="0"/>
              </a:spcAft>
              <a:buNone/>
            </a:pPr>
            <a:r>
              <a:rPr lang="en"/>
              <a:t>Some of these Items include, </a:t>
            </a:r>
            <a:r>
              <a:rPr lang="en">
                <a:solidFill>
                  <a:schemeClr val="dk1"/>
                </a:solidFill>
              </a:rPr>
              <a:t>fan, wind, ice storm, snow, lower temperature, heat wave, hot breeze, heater, oven, ice Bath, Double Points, or fire. To increase Praise Elon, Buy GME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If the Player got out of the perfect range, they have 5 seconds to get back into it. If they fail to do so, they lose a life. They have five lives in total and if they lose all of them the game is over.  </a:t>
            </a:r>
            <a:endParaRPr>
              <a:solidFill>
                <a:schemeClr val="dk1"/>
              </a:solidFill>
            </a:endParaRPr>
          </a:p>
          <a:p>
            <a:pPr marL="0" lvl="0" indent="0" algn="l" rtl="0">
              <a:lnSpc>
                <a:spcPct val="115000"/>
              </a:lnSpc>
              <a:spcBef>
                <a:spcPts val="1200"/>
              </a:spcBef>
              <a:spcAft>
                <a:spcPts val="1200"/>
              </a:spcAft>
              <a:buNone/>
            </a:pPr>
            <a:r>
              <a:rPr lang="en">
                <a:solidFill>
                  <a:schemeClr val="dk1"/>
                </a:solidFill>
              </a:rPr>
              <a:t>This game will involve touch gesturing. The player will be able to touch the screen to help keep the butter warm/cool. They will also touch to purchase and place items to help aid the player to get the perfect temperature.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957f449d3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f957f449d3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flow of how the game will run. We will start at the start Screen.</a:t>
            </a:r>
            <a:endParaRPr/>
          </a:p>
          <a:p>
            <a:pPr marL="0" lvl="0" indent="0" algn="l" rtl="0">
              <a:spcBef>
                <a:spcPts val="0"/>
              </a:spcBef>
              <a:spcAft>
                <a:spcPts val="0"/>
              </a:spcAft>
              <a:buNone/>
            </a:pPr>
            <a:endParaRPr/>
          </a:p>
          <a:p>
            <a:pPr marL="0" lvl="0" indent="0" algn="l" rtl="0">
              <a:spcBef>
                <a:spcPts val="0"/>
              </a:spcBef>
              <a:spcAft>
                <a:spcPts val="0"/>
              </a:spcAft>
              <a:buNone/>
            </a:pPr>
            <a:r>
              <a:rPr lang="en"/>
              <a:t>At the start screen will have four different places they could go to either Settings, Start the Game, Learn How to Play, or view the Credits.</a:t>
            </a:r>
            <a:endParaRPr/>
          </a:p>
          <a:p>
            <a:pPr marL="0" lvl="0" indent="0" algn="l" rtl="0">
              <a:spcBef>
                <a:spcPts val="0"/>
              </a:spcBef>
              <a:spcAft>
                <a:spcPts val="0"/>
              </a:spcAft>
              <a:buNone/>
            </a:pPr>
            <a:endParaRPr/>
          </a:p>
          <a:p>
            <a:pPr marL="0" lvl="0" indent="0" algn="l" rtl="0">
              <a:spcBef>
                <a:spcPts val="0"/>
              </a:spcBef>
              <a:spcAft>
                <a:spcPts val="0"/>
              </a:spcAft>
              <a:buNone/>
            </a:pPr>
            <a:r>
              <a:rPr lang="en"/>
              <a:t>If the player chooses Start Game then they go to level selection. In this level Selection they can choose the level.</a:t>
            </a:r>
            <a:endParaRPr/>
          </a:p>
          <a:p>
            <a:pPr marL="0" lvl="0" indent="0" algn="l" rtl="0">
              <a:spcBef>
                <a:spcPts val="0"/>
              </a:spcBef>
              <a:spcAft>
                <a:spcPts val="0"/>
              </a:spcAft>
              <a:buNone/>
            </a:pPr>
            <a:endParaRPr/>
          </a:p>
          <a:p>
            <a:pPr marL="0" lvl="0" indent="0" algn="l" rtl="0">
              <a:spcBef>
                <a:spcPts val="0"/>
              </a:spcBef>
              <a:spcAft>
                <a:spcPts val="0"/>
              </a:spcAft>
              <a:buNone/>
            </a:pPr>
            <a:r>
              <a:rPr lang="en"/>
              <a:t>During the game the player can purchase, place, and delete items to finish the level.</a:t>
            </a:r>
            <a:endParaRPr/>
          </a:p>
          <a:p>
            <a:pPr marL="0" lvl="0" indent="0" algn="l" rtl="0">
              <a:spcBef>
                <a:spcPts val="0"/>
              </a:spcBef>
              <a:spcAft>
                <a:spcPts val="0"/>
              </a:spcAft>
              <a:buNone/>
            </a:pPr>
            <a:endParaRPr/>
          </a:p>
          <a:p>
            <a:pPr marL="0" lvl="0" indent="0" algn="l" rtl="0">
              <a:spcBef>
                <a:spcPts val="0"/>
              </a:spcBef>
              <a:spcAft>
                <a:spcPts val="0"/>
              </a:spcAft>
              <a:buNone/>
            </a:pPr>
            <a:r>
              <a:rPr lang="en"/>
              <a:t>At the end, the game is either won or lost, and the player can choose if they want to go to the next level or restart the level.</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f957f449d3_2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f957f449d3_2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screenflow chart details all of our screens. It starts at the Main Menu.</a:t>
            </a:r>
            <a:endParaRPr/>
          </a:p>
          <a:p>
            <a:pPr marL="0" lvl="0" indent="0" algn="l" rtl="0">
              <a:spcBef>
                <a:spcPts val="0"/>
              </a:spcBef>
              <a:spcAft>
                <a:spcPts val="0"/>
              </a:spcAft>
              <a:buNone/>
            </a:pPr>
            <a:endParaRPr/>
          </a:p>
          <a:p>
            <a:pPr marL="0" lvl="0" indent="0" algn="l" rtl="0">
              <a:spcBef>
                <a:spcPts val="0"/>
              </a:spcBef>
              <a:spcAft>
                <a:spcPts val="0"/>
              </a:spcAft>
              <a:buNone/>
            </a:pPr>
            <a:r>
              <a:rPr lang="en"/>
              <a:t>In the Settings screen, the player can change the music, change the sound, or go back to the main menu.</a:t>
            </a:r>
            <a:endParaRPr/>
          </a:p>
          <a:p>
            <a:pPr marL="0" lvl="0" indent="0" algn="l" rtl="0">
              <a:spcBef>
                <a:spcPts val="0"/>
              </a:spcBef>
              <a:spcAft>
                <a:spcPts val="0"/>
              </a:spcAft>
              <a:buNone/>
            </a:pPr>
            <a:endParaRPr/>
          </a:p>
          <a:p>
            <a:pPr marL="0" lvl="0" indent="0" algn="l" rtl="0">
              <a:spcBef>
                <a:spcPts val="0"/>
              </a:spcBef>
              <a:spcAft>
                <a:spcPts val="0"/>
              </a:spcAft>
              <a:buNone/>
            </a:pPr>
            <a:r>
              <a:rPr lang="en"/>
              <a:t>In the How to Play screen, the player can read the rules, see how to play Butter Melt, or go back to the main menu.</a:t>
            </a:r>
            <a:endParaRPr/>
          </a:p>
          <a:p>
            <a:pPr marL="0" lvl="0" indent="0" algn="l" rtl="0">
              <a:spcBef>
                <a:spcPts val="0"/>
              </a:spcBef>
              <a:spcAft>
                <a:spcPts val="0"/>
              </a:spcAft>
              <a:buNone/>
            </a:pPr>
            <a:endParaRPr/>
          </a:p>
          <a:p>
            <a:pPr marL="0" lvl="0" indent="0" algn="l" rtl="0">
              <a:spcBef>
                <a:spcPts val="0"/>
              </a:spcBef>
              <a:spcAft>
                <a:spcPts val="0"/>
              </a:spcAft>
              <a:buNone/>
            </a:pPr>
            <a:r>
              <a:rPr lang="en"/>
              <a:t>In the Credits screen, the player can see the Creators and the tools used to create the game or go back to the main menu.</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6804E-5AD7-4744-9FF0-767DE67EC8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E768F9-0156-490D-B1ED-28BC06BB80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41B3E0-DCC8-486F-9851-E8F61C9EBBED}"/>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01B3BB70-4889-4C2B-A8C6-917DCAADDE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394082-0E21-4548-AC82-E2739882B0A7}"/>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7756414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C2E78-0E72-46E8-B905-8FAF46AC76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BE3FEF1-611B-49E7-8C56-F861918228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4165D4-D656-45C1-B8C8-6EC034DECCE0}"/>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5DB3F91F-3406-4301-95A2-CE69600568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F67966-3640-4D86-8956-767A4AA379A4}"/>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641138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DD912CA-2AEE-40A1-BF95-7EFC3C0FE4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CD8A3D-3A87-4368-8281-B3B84993454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497290-7D96-4D91-9E00-5FD51F361159}"/>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DB86AB78-B2F7-4EBA-8C4B-EC3CD75EF2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C6AA50-6576-4647-9EEA-2A06FAA2CAEE}"/>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651824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4"/>
          <p:cNvSpPr/>
          <p:nvPr/>
        </p:nvSpPr>
        <p:spPr>
          <a:xfrm>
            <a:off x="0" y="6727600"/>
            <a:ext cx="12192000" cy="13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 name="Google Shape;22;p4"/>
          <p:cNvSpPr txBox="1">
            <a:spLocks noGrp="1"/>
          </p:cNvSpPr>
          <p:nvPr>
            <p:ph type="title"/>
          </p:nvPr>
        </p:nvSpPr>
        <p:spPr>
          <a:xfrm>
            <a:off x="415600" y="421233"/>
            <a:ext cx="11360800" cy="1108400"/>
          </a:xfrm>
          <a:prstGeom prst="rect">
            <a:avLst/>
          </a:prstGeom>
        </p:spPr>
        <p:txBody>
          <a:bodyPr spcFirstLastPara="1" wrap="square" lIns="91425" tIns="91425" rIns="91425" bIns="91425" anchor="b" anchorCtr="0">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415600" y="1633633"/>
            <a:ext cx="11360800" cy="4472000"/>
          </a:xfrm>
          <a:prstGeom prst="rect">
            <a:avLst/>
          </a:prstGeom>
        </p:spPr>
        <p:txBody>
          <a:bodyPr spcFirstLastPara="1" wrap="square" lIns="91425" tIns="91425" rIns="91425" bIns="91425" anchor="t" anchorCtr="0">
            <a:normAutofit/>
          </a:bodyPr>
          <a:lstStyle>
            <a:lvl1pPr marL="609585" lvl="0" indent="-457189" rtl="0">
              <a:spcBef>
                <a:spcPts val="0"/>
              </a:spcBef>
              <a:spcAft>
                <a:spcPts val="0"/>
              </a:spcAft>
              <a:buSzPts val="1800"/>
              <a:buChar char="●"/>
              <a:defRPr/>
            </a:lvl1pPr>
            <a:lvl2pPr marL="1219170" lvl="1" indent="-423323" rtl="0">
              <a:spcBef>
                <a:spcPts val="0"/>
              </a:spcBef>
              <a:spcAft>
                <a:spcPts val="0"/>
              </a:spcAft>
              <a:buSzPts val="1400"/>
              <a:buChar char="○"/>
              <a:defRPr/>
            </a:lvl2pPr>
            <a:lvl3pPr marL="1828754" lvl="2" indent="-423323" rtl="0">
              <a:spcBef>
                <a:spcPts val="0"/>
              </a:spcBef>
              <a:spcAft>
                <a:spcPts val="0"/>
              </a:spcAft>
              <a:buSzPts val="1400"/>
              <a:buChar char="■"/>
              <a:defRPr/>
            </a:lvl3pPr>
            <a:lvl4pPr marL="2438339" lvl="3" indent="-423323" rtl="0">
              <a:spcBef>
                <a:spcPts val="0"/>
              </a:spcBef>
              <a:spcAft>
                <a:spcPts val="0"/>
              </a:spcAft>
              <a:buSzPts val="1400"/>
              <a:buChar char="●"/>
              <a:defRPr/>
            </a:lvl4pPr>
            <a:lvl5pPr marL="3047924" lvl="4" indent="-423323" rtl="0">
              <a:spcBef>
                <a:spcPts val="0"/>
              </a:spcBef>
              <a:spcAft>
                <a:spcPts val="0"/>
              </a:spcAft>
              <a:buSzPts val="1400"/>
              <a:buChar char="○"/>
              <a:defRPr/>
            </a:lvl5pPr>
            <a:lvl6pPr marL="3657509" lvl="5" indent="-423323" rtl="0">
              <a:spcBef>
                <a:spcPts val="0"/>
              </a:spcBef>
              <a:spcAft>
                <a:spcPts val="0"/>
              </a:spcAft>
              <a:buSzPts val="1400"/>
              <a:buChar char="■"/>
              <a:defRPr/>
            </a:lvl6pPr>
            <a:lvl7pPr marL="4267093" lvl="6" indent="-423323" rtl="0">
              <a:spcBef>
                <a:spcPts val="0"/>
              </a:spcBef>
              <a:spcAft>
                <a:spcPts val="0"/>
              </a:spcAft>
              <a:buSzPts val="1400"/>
              <a:buChar char="●"/>
              <a:defRPr/>
            </a:lvl7pPr>
            <a:lvl8pPr marL="4876678" lvl="7" indent="-423323" rtl="0">
              <a:spcBef>
                <a:spcPts val="0"/>
              </a:spcBef>
              <a:spcAft>
                <a:spcPts val="0"/>
              </a:spcAft>
              <a:buSzPts val="1400"/>
              <a:buChar char="○"/>
              <a:defRPr/>
            </a:lvl8pPr>
            <a:lvl9pPr marL="5486263" lvl="8" indent="-423323" rtl="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41203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C0935-AF67-497D-B988-C0EA86F7E0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76D0E2-DFC2-4A83-8C60-6814829F96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FF3384-FD81-42FC-8FA4-972E0AC2B114}"/>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26EF3EC1-FBA4-4120-9C6D-71A52433BC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BE754A-FEB9-40D0-9F69-C662BF0D06D6}"/>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512733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A6194-D423-4C9E-B273-0C16B2E757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3F1067-E867-4B23-BBA4-3FA91CE822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429D59-BE8A-443D-B5D1-CE2C26ECCBA3}"/>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A3442A76-C45B-4EFE-9832-71880E39C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0B73A9-2B4C-43DE-95B7-928692D87C84}"/>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1901783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7FFBF-C535-4E8D-8CD4-A2D05068A6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580FA6-B7FA-4729-98EC-F98707CA54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31EA1B-1E5C-4922-823A-780AFA28D7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19FFD9-BC89-4629-AB43-4009BC5D3477}"/>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6" name="Footer Placeholder 5">
            <a:extLst>
              <a:ext uri="{FF2B5EF4-FFF2-40B4-BE49-F238E27FC236}">
                <a16:creationId xmlns:a16="http://schemas.microsoft.com/office/drawing/2014/main" id="{70108608-1081-4113-A47E-BA897E6222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FB29CA-046E-4A3C-8244-AEA5EA95D5FC}"/>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464470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4F46E-F7B9-47B9-871A-22082465FA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869D31-AAF6-4F6C-855A-2F8D009AB0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F34528B-0E90-465A-AF4B-4DC15507A3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B37FC8-7611-41FD-BFA4-B8DA6440E1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5ED209-F994-4B4B-A773-9CA8169112D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0156FF-E78A-4E64-9584-FCDD9715711C}"/>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8" name="Footer Placeholder 7">
            <a:extLst>
              <a:ext uri="{FF2B5EF4-FFF2-40B4-BE49-F238E27FC236}">
                <a16:creationId xmlns:a16="http://schemas.microsoft.com/office/drawing/2014/main" id="{9F937386-ECB8-4464-851C-C983288A6C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950BBC9-07BB-4133-8A3D-FBA7F7B84790}"/>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86841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09E8C-9394-4D6D-BE70-0FC9C1AFEC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2A5326-DF45-4B91-BB98-C97C66BA6394}"/>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4" name="Footer Placeholder 3">
            <a:extLst>
              <a:ext uri="{FF2B5EF4-FFF2-40B4-BE49-F238E27FC236}">
                <a16:creationId xmlns:a16="http://schemas.microsoft.com/office/drawing/2014/main" id="{3957C1B3-E691-41BA-BAC3-3A5B68EC0FC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EEC7E5-948C-484A-A930-C143688B7B3C}"/>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3126988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696BA1-3A0A-4A5A-9CBC-4124F27EDFD6}"/>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3" name="Footer Placeholder 2">
            <a:extLst>
              <a:ext uri="{FF2B5EF4-FFF2-40B4-BE49-F238E27FC236}">
                <a16:creationId xmlns:a16="http://schemas.microsoft.com/office/drawing/2014/main" id="{71461A63-6F0E-430D-A887-5C8A09C76F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14C1E2-9455-417A-ADAB-14E22771BB25}"/>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872501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0DDA1-F9C1-4713-91E6-B3DD183650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42E2D29-1AD0-45E7-80B6-2B45627FBD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656603-B0EB-4EAF-A15C-850D8F2559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8B9477-B803-4E41-BC9A-C57490505976}"/>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6" name="Footer Placeholder 5">
            <a:extLst>
              <a:ext uri="{FF2B5EF4-FFF2-40B4-BE49-F238E27FC236}">
                <a16:creationId xmlns:a16="http://schemas.microsoft.com/office/drawing/2014/main" id="{83660E19-D1EE-4617-B765-87E0892175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ABFC9A-954F-410F-AC9F-D1E921AC7D5F}"/>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4290938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A47E8-267C-440E-91A4-A341FA118C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A3477D-5EF4-4997-9548-2F34BAE15D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62FC2AB-1B84-40A8-9D34-D2A48AE681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C15B00-D02D-4A59-BCDE-897ECCB59481}"/>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6" name="Footer Placeholder 5">
            <a:extLst>
              <a:ext uri="{FF2B5EF4-FFF2-40B4-BE49-F238E27FC236}">
                <a16:creationId xmlns:a16="http://schemas.microsoft.com/office/drawing/2014/main" id="{38CE36A6-0865-45A1-8430-327AF57EF8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2ED10F-C8C8-4EC2-B88E-C0F89B3877AA}"/>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3425888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663D0-8C06-45B3-906C-590DD0F6D4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14174D-A98E-43F9-B4B9-394E3F5B07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510BC3-9332-4F38-9875-8E3F3EF7D7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BA889485-FC7A-400A-8162-2C17E4A095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C82CB9-87CE-455A-A240-9E5585564B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9613E1-DEAB-4EBD-9704-D60AAF97F250}" type="slidenum">
              <a:rPr lang="en-US" smtClean="0"/>
              <a:t>‹#›</a:t>
            </a:fld>
            <a:endParaRPr lang="en-US"/>
          </a:p>
        </p:txBody>
      </p:sp>
    </p:spTree>
    <p:extLst>
      <p:ext uri="{BB962C8B-B14F-4D97-AF65-F5344CB8AC3E}">
        <p14:creationId xmlns:p14="http://schemas.microsoft.com/office/powerpoint/2010/main" val="2387465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13"/>
          <p:cNvPicPr preferRelativeResize="0"/>
          <p:nvPr/>
        </p:nvPicPr>
        <p:blipFill>
          <a:blip r:embed="rId3">
            <a:alphaModFix/>
          </a:blip>
          <a:stretch>
            <a:fillRect/>
          </a:stretch>
        </p:blipFill>
        <p:spPr>
          <a:xfrm>
            <a:off x="0" y="0"/>
            <a:ext cx="12192000" cy="6858000"/>
          </a:xfrm>
          <a:prstGeom prst="rect">
            <a:avLst/>
          </a:prstGeom>
          <a:noFill/>
          <a:ln>
            <a:noFill/>
          </a:ln>
        </p:spPr>
      </p:pic>
      <p:sp>
        <p:nvSpPr>
          <p:cNvPr id="63" name="Google Shape;63;p13"/>
          <p:cNvSpPr txBox="1">
            <a:spLocks noGrp="1"/>
          </p:cNvSpPr>
          <p:nvPr>
            <p:ph type="ctrTitle"/>
          </p:nvPr>
        </p:nvSpPr>
        <p:spPr>
          <a:xfrm>
            <a:off x="90311" y="692200"/>
            <a:ext cx="11360800" cy="2736800"/>
          </a:xfrm>
          <a:prstGeom prst="rect">
            <a:avLst/>
          </a:prstGeom>
          <a:effectLst>
            <a:outerShdw dist="38100" algn="bl" rotWithShape="0">
              <a:srgbClr val="000000"/>
            </a:outerShdw>
          </a:effectLst>
        </p:spPr>
        <p:txBody>
          <a:bodyPr spcFirstLastPara="1" vert="horz" wrap="square" lIns="121900" tIns="121900" rIns="121900" bIns="121900" rtlCol="0" anchor="b" anchorCtr="0">
            <a:normAutofit/>
          </a:bodyPr>
          <a:lstStyle/>
          <a:p>
            <a:pPr>
              <a:spcBef>
                <a:spcPts val="0"/>
              </a:spcBef>
            </a:pPr>
            <a:r>
              <a:rPr lang="en" sz="8266" b="1">
                <a:solidFill>
                  <a:srgbClr val="FFE599"/>
                </a:solidFill>
              </a:rPr>
              <a:t>Butter Melt</a:t>
            </a:r>
            <a:endParaRPr sz="8266" b="1">
              <a:solidFill>
                <a:srgbClr val="FFE599"/>
              </a:solidFill>
            </a:endParaRPr>
          </a:p>
        </p:txBody>
      </p:sp>
      <p:sp>
        <p:nvSpPr>
          <p:cNvPr id="64" name="Google Shape;64;p13"/>
          <p:cNvSpPr txBox="1">
            <a:spLocks noGrp="1"/>
          </p:cNvSpPr>
          <p:nvPr>
            <p:ph type="subTitle" idx="1"/>
          </p:nvPr>
        </p:nvSpPr>
        <p:spPr>
          <a:xfrm>
            <a:off x="8525164" y="5471167"/>
            <a:ext cx="3555269" cy="1186000"/>
          </a:xfrm>
          <a:prstGeom prst="rect">
            <a:avLst/>
          </a:prstGeom>
        </p:spPr>
        <p:txBody>
          <a:bodyPr spcFirstLastPara="1" vert="horz" wrap="square" lIns="121900" tIns="121900" rIns="121900" bIns="121900" rtlCol="0" anchor="t" anchorCtr="0">
            <a:noAutofit/>
          </a:bodyPr>
          <a:lstStyle/>
          <a:p>
            <a:pPr algn="r">
              <a:lnSpc>
                <a:spcPct val="80000"/>
              </a:lnSpc>
              <a:spcBef>
                <a:spcPts val="0"/>
              </a:spcBef>
              <a:buSzPts val="852"/>
            </a:pPr>
            <a:r>
              <a:rPr lang="en" sz="3236" dirty="0">
                <a:solidFill>
                  <a:srgbClr val="FFE599"/>
                </a:solidFill>
              </a:rPr>
              <a:t>Luis Porras</a:t>
            </a:r>
            <a:br>
              <a:rPr lang="en" sz="3236" dirty="0">
                <a:solidFill>
                  <a:srgbClr val="FFE599"/>
                </a:solidFill>
              </a:rPr>
            </a:br>
            <a:r>
              <a:rPr lang="en" sz="3236" dirty="0">
                <a:solidFill>
                  <a:srgbClr val="FFE599"/>
                </a:solidFill>
              </a:rPr>
              <a:t>Sam Morris</a:t>
            </a:r>
          </a:p>
          <a:p>
            <a:pPr algn="r">
              <a:lnSpc>
                <a:spcPct val="80000"/>
              </a:lnSpc>
              <a:spcBef>
                <a:spcPts val="0"/>
              </a:spcBef>
              <a:buSzPts val="852"/>
            </a:pPr>
            <a:r>
              <a:rPr lang="en" sz="3236" dirty="0">
                <a:solidFill>
                  <a:srgbClr val="FFE599"/>
                </a:solidFill>
              </a:rPr>
              <a:t>Faith Grimmeisen</a:t>
            </a:r>
            <a:endParaRPr sz="3236" dirty="0">
              <a:solidFill>
                <a:srgbClr val="FFE59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Resources</a:t>
            </a:r>
            <a:endParaRPr/>
          </a:p>
          <a:p>
            <a:endParaRPr/>
          </a:p>
        </p:txBody>
      </p:sp>
      <p:sp>
        <p:nvSpPr>
          <p:cNvPr id="138" name="Google Shape;138;p22"/>
          <p:cNvSpPr txBox="1">
            <a:spLocks noGrp="1"/>
          </p:cNvSpPr>
          <p:nvPr>
            <p:ph type="body" idx="1"/>
          </p:nvPr>
        </p:nvSpPr>
        <p:spPr>
          <a:xfrm>
            <a:off x="415600" y="1633633"/>
            <a:ext cx="11360800" cy="4472000"/>
          </a:xfrm>
          <a:prstGeom prst="rect">
            <a:avLst/>
          </a:prstGeom>
        </p:spPr>
        <p:txBody>
          <a:bodyPr spcFirstLastPara="1" vert="horz" wrap="square" lIns="121900" tIns="121900" rIns="121900" bIns="121900" rtlCol="0" anchor="t" anchorCtr="0">
            <a:normAutofit/>
          </a:bodyPr>
          <a:lstStyle/>
          <a:p>
            <a:pPr indent="-397923">
              <a:buClr>
                <a:schemeClr val="dk1"/>
              </a:buClr>
              <a:buSzPts val="1100"/>
            </a:pPr>
            <a:r>
              <a:rPr lang="en" sz="1467">
                <a:solidFill>
                  <a:schemeClr val="dk1"/>
                </a:solidFill>
              </a:rPr>
              <a:t>Art</a:t>
            </a:r>
            <a:endParaRPr sz="1467">
              <a:solidFill>
                <a:schemeClr val="dk1"/>
              </a:solidFill>
            </a:endParaRPr>
          </a:p>
          <a:p>
            <a:pPr lvl="1" indent="-397923">
              <a:buClr>
                <a:schemeClr val="dk1"/>
              </a:buClr>
              <a:buSzPts val="1100"/>
            </a:pPr>
            <a:r>
              <a:rPr lang="en" sz="1467">
                <a:solidFill>
                  <a:schemeClr val="dk1"/>
                </a:solidFill>
              </a:rPr>
              <a:t>Gimp</a:t>
            </a:r>
            <a:endParaRPr sz="1467">
              <a:solidFill>
                <a:schemeClr val="dk1"/>
              </a:solidFill>
            </a:endParaRPr>
          </a:p>
          <a:p>
            <a:pPr indent="-397923">
              <a:buClr>
                <a:schemeClr val="dk1"/>
              </a:buClr>
              <a:buSzPts val="1100"/>
            </a:pPr>
            <a:r>
              <a:rPr lang="en" sz="1467">
                <a:solidFill>
                  <a:schemeClr val="dk1"/>
                </a:solidFill>
              </a:rPr>
              <a:t>Music and Audio</a:t>
            </a:r>
            <a:endParaRPr sz="1467">
              <a:solidFill>
                <a:schemeClr val="dk1"/>
              </a:solidFill>
            </a:endParaRPr>
          </a:p>
          <a:p>
            <a:pPr lvl="1" indent="-397923">
              <a:buClr>
                <a:schemeClr val="dk1"/>
              </a:buClr>
              <a:buSzPts val="1100"/>
            </a:pPr>
            <a:r>
              <a:rPr lang="en" sz="1467">
                <a:solidFill>
                  <a:schemeClr val="dk1"/>
                </a:solidFill>
              </a:rPr>
              <a:t>bfxr </a:t>
            </a:r>
            <a:endParaRPr sz="1467">
              <a:solidFill>
                <a:schemeClr val="dk1"/>
              </a:solidFill>
            </a:endParaRPr>
          </a:p>
          <a:p>
            <a:pPr lvl="1" indent="-397923">
              <a:buClr>
                <a:schemeClr val="dk1"/>
              </a:buClr>
              <a:buSzPts val="1100"/>
            </a:pPr>
            <a:r>
              <a:rPr lang="en" sz="1467">
                <a:solidFill>
                  <a:schemeClr val="dk1"/>
                </a:solidFill>
              </a:rPr>
              <a:t>Internet</a:t>
            </a:r>
            <a:endParaRPr sz="1467">
              <a:solidFill>
                <a:schemeClr val="dk1"/>
              </a:solidFill>
            </a:endParaRPr>
          </a:p>
          <a:p>
            <a:pPr indent="-397923">
              <a:buClr>
                <a:schemeClr val="dk1"/>
              </a:buClr>
              <a:buSzPts val="1100"/>
            </a:pPr>
            <a:r>
              <a:rPr lang="en" sz="1467">
                <a:solidFill>
                  <a:schemeClr val="dk1"/>
                </a:solidFill>
              </a:rPr>
              <a:t>Organization and Code repository system</a:t>
            </a:r>
            <a:endParaRPr sz="1467">
              <a:solidFill>
                <a:schemeClr val="dk1"/>
              </a:solidFill>
            </a:endParaRPr>
          </a:p>
          <a:p>
            <a:pPr lvl="1" indent="-397923">
              <a:buClr>
                <a:schemeClr val="dk1"/>
              </a:buClr>
              <a:buSzPts val="1100"/>
            </a:pPr>
            <a:r>
              <a:rPr lang="en" sz="1467">
                <a:solidFill>
                  <a:schemeClr val="dk1"/>
                </a:solidFill>
              </a:rPr>
              <a:t>Github</a:t>
            </a:r>
            <a:endParaRPr sz="1467">
              <a:solidFill>
                <a:schemeClr val="dk1"/>
              </a:solidFill>
            </a:endParaRPr>
          </a:p>
          <a:p>
            <a:pPr marL="0" indent="0">
              <a:spcBef>
                <a:spcPts val="1600"/>
              </a:spcBef>
              <a:spcAft>
                <a:spcPts val="1600"/>
              </a:spcAft>
              <a:buNone/>
            </a:pPr>
            <a:r>
              <a:rPr lang="en"/>
              <a:t>	</a:t>
            </a:r>
            <a:endParaRPr/>
          </a:p>
        </p:txBody>
      </p:sp>
      <p:pic>
        <p:nvPicPr>
          <p:cNvPr id="139" name="Google Shape;139;p22"/>
          <p:cNvPicPr preferRelativeResize="0"/>
          <p:nvPr/>
        </p:nvPicPr>
        <p:blipFill>
          <a:blip r:embed="rId3">
            <a:alphaModFix/>
          </a:blip>
          <a:stretch>
            <a:fillRect/>
          </a:stretch>
        </p:blipFill>
        <p:spPr>
          <a:xfrm>
            <a:off x="415601" y="4445435"/>
            <a:ext cx="2911936" cy="2163932"/>
          </a:xfrm>
          <a:prstGeom prst="rect">
            <a:avLst/>
          </a:prstGeom>
          <a:noFill/>
          <a:ln>
            <a:noFill/>
          </a:ln>
        </p:spPr>
      </p:pic>
      <p:pic>
        <p:nvPicPr>
          <p:cNvPr id="140" name="Google Shape;140;p22"/>
          <p:cNvPicPr preferRelativeResize="0"/>
          <p:nvPr/>
        </p:nvPicPr>
        <p:blipFill>
          <a:blip r:embed="rId4">
            <a:alphaModFix/>
          </a:blip>
          <a:stretch>
            <a:fillRect/>
          </a:stretch>
        </p:blipFill>
        <p:spPr>
          <a:xfrm>
            <a:off x="3229434" y="4445434"/>
            <a:ext cx="1578567" cy="1578567"/>
          </a:xfrm>
          <a:prstGeom prst="rect">
            <a:avLst/>
          </a:prstGeom>
          <a:noFill/>
          <a:ln>
            <a:noFill/>
          </a:ln>
        </p:spPr>
      </p:pic>
      <p:pic>
        <p:nvPicPr>
          <p:cNvPr id="141" name="Google Shape;141;p22"/>
          <p:cNvPicPr preferRelativeResize="0"/>
          <p:nvPr/>
        </p:nvPicPr>
        <p:blipFill>
          <a:blip r:embed="rId5">
            <a:alphaModFix/>
          </a:blip>
          <a:stretch>
            <a:fillRect/>
          </a:stretch>
        </p:blipFill>
        <p:spPr>
          <a:xfrm>
            <a:off x="5038267" y="4445434"/>
            <a:ext cx="2129423" cy="2163932"/>
          </a:xfrm>
          <a:prstGeom prst="rect">
            <a:avLst/>
          </a:prstGeom>
          <a:noFill/>
          <a:ln>
            <a:noFill/>
          </a:ln>
        </p:spPr>
      </p:pic>
      <p:pic>
        <p:nvPicPr>
          <p:cNvPr id="142" name="Google Shape;142;p22"/>
          <p:cNvPicPr preferRelativeResize="0"/>
          <p:nvPr/>
        </p:nvPicPr>
        <p:blipFill>
          <a:blip r:embed="rId6">
            <a:alphaModFix/>
          </a:blip>
          <a:stretch>
            <a:fillRect/>
          </a:stretch>
        </p:blipFill>
        <p:spPr>
          <a:xfrm>
            <a:off x="7252634" y="4445434"/>
            <a:ext cx="3856031" cy="216393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2B509-AD8B-4EE0-8AFB-A4746FDB68DF}"/>
              </a:ext>
            </a:extLst>
          </p:cNvPr>
          <p:cNvSpPr>
            <a:spLocks noGrp="1"/>
          </p:cNvSpPr>
          <p:nvPr>
            <p:ph type="title"/>
          </p:nvPr>
        </p:nvSpPr>
        <p:spPr/>
        <p:txBody>
          <a:bodyPr/>
          <a:lstStyle/>
          <a:p>
            <a:r>
              <a:rPr lang="en-US" dirty="0"/>
              <a:t>Discussion</a:t>
            </a:r>
          </a:p>
        </p:txBody>
      </p:sp>
      <p:sp>
        <p:nvSpPr>
          <p:cNvPr id="3" name="Text Placeholder 2">
            <a:extLst>
              <a:ext uri="{FF2B5EF4-FFF2-40B4-BE49-F238E27FC236}">
                <a16:creationId xmlns:a16="http://schemas.microsoft.com/office/drawing/2014/main" id="{A5861110-DE9F-403B-BA75-6C3CC9AD9F50}"/>
              </a:ext>
            </a:extLst>
          </p:cNvPr>
          <p:cNvSpPr>
            <a:spLocks noGrp="1"/>
          </p:cNvSpPr>
          <p:nvPr>
            <p:ph type="body" idx="1"/>
          </p:nvPr>
        </p:nvSpPr>
        <p:spPr/>
        <p:txBody>
          <a:bodyPr/>
          <a:lstStyle/>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We could not implement some things due to the time frame. For instance, we had originally planned to include more than 4 items however we ended up deciding to only add two items, heater and cooler, to the shop. We also proposed add a tapping even so the player could find a way to gain coin in the level scenes. In the end, we did not do this but instead added a physics mini-game to collect coins. The team initially wanted to make a scene that would congratulate the player but we could not do it in time. So, we just removed it all together and make a finite amount of levels. The proposal flow chart was a bit different from the end product. We ended up just creating the main menu and having the settings contain the credits button. The team had some difficulty collaborating. The main issue was that each team member was writing code that would interfere with another persons code. We decided that Faith would mainly work on the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Gui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design, Sam would work on some of the mechanics of the project and Luis would work on some of the object oriented files. We currently do not have plans on continuing this game however we hope that this game concept will help up in our careers.</a:t>
            </a:r>
          </a:p>
        </p:txBody>
      </p:sp>
    </p:spTree>
    <p:extLst>
      <p:ext uri="{BB962C8B-B14F-4D97-AF65-F5344CB8AC3E}">
        <p14:creationId xmlns:p14="http://schemas.microsoft.com/office/powerpoint/2010/main" val="1222997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Autofit/>
          </a:bodyPr>
          <a:lstStyle/>
          <a:p>
            <a:pPr algn="ctr"/>
            <a:r>
              <a:rPr lang="en"/>
              <a:t>Butter Melt Topics</a:t>
            </a:r>
            <a:endParaRPr/>
          </a:p>
        </p:txBody>
      </p:sp>
      <p:sp>
        <p:nvSpPr>
          <p:cNvPr id="70" name="Google Shape;70;p14"/>
          <p:cNvSpPr txBox="1">
            <a:spLocks noGrp="1"/>
          </p:cNvSpPr>
          <p:nvPr>
            <p:ph type="body" idx="1"/>
          </p:nvPr>
        </p:nvSpPr>
        <p:spPr>
          <a:xfrm>
            <a:off x="415600" y="1633633"/>
            <a:ext cx="11360800" cy="4472000"/>
          </a:xfrm>
          <a:prstGeom prst="rect">
            <a:avLst/>
          </a:prstGeom>
        </p:spPr>
        <p:txBody>
          <a:bodyPr spcFirstLastPara="1" vert="horz" wrap="square" lIns="121900" tIns="121900" rIns="121900" bIns="121900" rtlCol="0" anchor="t" anchorCtr="0">
            <a:normAutofit/>
          </a:bodyPr>
          <a:lstStyle/>
          <a:p>
            <a:pPr marL="0" indent="0">
              <a:buNone/>
            </a:pPr>
            <a:r>
              <a:rPr lang="en" sz="1867">
                <a:solidFill>
                  <a:schemeClr val="dk1"/>
                </a:solidFill>
                <a:highlight>
                  <a:schemeClr val="lt1"/>
                </a:highlight>
              </a:rPr>
              <a:t>-The Goal</a:t>
            </a:r>
            <a:endParaRPr sz="1867">
              <a:solidFill>
                <a:schemeClr val="dk1"/>
              </a:solidFill>
              <a:highlight>
                <a:schemeClr val="lt1"/>
              </a:highlight>
            </a:endParaRPr>
          </a:p>
          <a:p>
            <a:pPr marL="0" indent="0">
              <a:spcBef>
                <a:spcPts val="1600"/>
              </a:spcBef>
              <a:buNone/>
            </a:pPr>
            <a:r>
              <a:rPr lang="en" sz="1867">
                <a:solidFill>
                  <a:schemeClr val="dk1"/>
                </a:solidFill>
                <a:highlight>
                  <a:schemeClr val="lt1"/>
                </a:highlight>
              </a:rPr>
              <a:t>-Why Mobile?</a:t>
            </a:r>
            <a:endParaRPr sz="1867">
              <a:solidFill>
                <a:schemeClr val="dk1"/>
              </a:solidFill>
              <a:highlight>
                <a:schemeClr val="lt1"/>
              </a:highlight>
            </a:endParaRPr>
          </a:p>
          <a:p>
            <a:pPr marL="0" indent="0">
              <a:spcBef>
                <a:spcPts val="1600"/>
              </a:spcBef>
              <a:buNone/>
            </a:pPr>
            <a:r>
              <a:rPr lang="en" sz="1867">
                <a:solidFill>
                  <a:schemeClr val="dk1"/>
                </a:solidFill>
                <a:highlight>
                  <a:schemeClr val="lt1"/>
                </a:highlight>
              </a:rPr>
              <a:t>-The Scenario</a:t>
            </a:r>
            <a:endParaRPr sz="1867">
              <a:solidFill>
                <a:schemeClr val="dk1"/>
              </a:solidFill>
              <a:highlight>
                <a:schemeClr val="lt1"/>
              </a:highlight>
            </a:endParaRPr>
          </a:p>
          <a:p>
            <a:pPr marL="0" indent="0">
              <a:spcBef>
                <a:spcPts val="1600"/>
              </a:spcBef>
              <a:buNone/>
            </a:pPr>
            <a:r>
              <a:rPr lang="en" sz="1867">
                <a:solidFill>
                  <a:schemeClr val="dk1"/>
                </a:solidFill>
                <a:highlight>
                  <a:schemeClr val="lt1"/>
                </a:highlight>
              </a:rPr>
              <a:t>-Genre</a:t>
            </a:r>
            <a:endParaRPr sz="1867">
              <a:solidFill>
                <a:schemeClr val="dk1"/>
              </a:solidFill>
              <a:highlight>
                <a:schemeClr val="lt1"/>
              </a:highlight>
            </a:endParaRPr>
          </a:p>
          <a:p>
            <a:pPr marL="0" indent="0">
              <a:spcBef>
                <a:spcPts val="1600"/>
              </a:spcBef>
              <a:buNone/>
            </a:pPr>
            <a:r>
              <a:rPr lang="en" sz="1867">
                <a:solidFill>
                  <a:schemeClr val="dk1"/>
                </a:solidFill>
                <a:highlight>
                  <a:schemeClr val="lt1"/>
                </a:highlight>
              </a:rPr>
              <a:t>-Target Audience</a:t>
            </a:r>
            <a:endParaRPr/>
          </a:p>
          <a:p>
            <a:pPr marL="0" indent="0">
              <a:spcBef>
                <a:spcPts val="1600"/>
              </a:spcBef>
              <a:spcAft>
                <a:spcPts val="1600"/>
              </a:spcAft>
              <a:buNone/>
            </a:pPr>
            <a:endParaRPr/>
          </a:p>
        </p:txBody>
      </p:sp>
      <p:pic>
        <p:nvPicPr>
          <p:cNvPr id="71" name="Google Shape;71;p14"/>
          <p:cNvPicPr preferRelativeResize="0"/>
          <p:nvPr/>
        </p:nvPicPr>
        <p:blipFill>
          <a:blip r:embed="rId3">
            <a:alphaModFix/>
          </a:blip>
          <a:stretch>
            <a:fillRect/>
          </a:stretch>
        </p:blipFill>
        <p:spPr>
          <a:xfrm>
            <a:off x="8341701" y="3026968"/>
            <a:ext cx="3850300" cy="383103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fontScale="90000"/>
          </a:bodyPr>
          <a:lstStyle/>
          <a:p>
            <a:pPr>
              <a:lnSpc>
                <a:spcPct val="115000"/>
              </a:lnSpc>
              <a:spcBef>
                <a:spcPts val="1600"/>
              </a:spcBef>
              <a:spcAft>
                <a:spcPts val="1600"/>
              </a:spcAft>
              <a:buClr>
                <a:schemeClr val="dk1"/>
              </a:buClr>
              <a:buSzPts val="1100"/>
            </a:pPr>
            <a:r>
              <a:rPr lang="en"/>
              <a:t>References</a:t>
            </a:r>
            <a:endParaRPr/>
          </a:p>
        </p:txBody>
      </p:sp>
      <p:sp>
        <p:nvSpPr>
          <p:cNvPr id="77" name="Google Shape;77;p15"/>
          <p:cNvSpPr txBox="1">
            <a:spLocks noGrp="1"/>
          </p:cNvSpPr>
          <p:nvPr>
            <p:ph type="body" idx="1"/>
          </p:nvPr>
        </p:nvSpPr>
        <p:spPr>
          <a:xfrm>
            <a:off x="415600" y="1633633"/>
            <a:ext cx="11360800" cy="4472000"/>
          </a:xfrm>
          <a:prstGeom prst="rect">
            <a:avLst/>
          </a:prstGeom>
        </p:spPr>
        <p:txBody>
          <a:bodyPr spcFirstLastPara="1" vert="horz" wrap="square" lIns="121900" tIns="121900" rIns="121900" bIns="121900" rtlCol="0" anchor="t" anchorCtr="0">
            <a:normAutofit/>
          </a:bodyPr>
          <a:lstStyle/>
          <a:p>
            <a:pPr marL="0" indent="0">
              <a:spcAft>
                <a:spcPts val="1600"/>
              </a:spcAft>
              <a:buNone/>
            </a:pPr>
            <a:endParaRPr/>
          </a:p>
        </p:txBody>
      </p:sp>
      <p:pic>
        <p:nvPicPr>
          <p:cNvPr id="78" name="Google Shape;78;p15"/>
          <p:cNvPicPr preferRelativeResize="0"/>
          <p:nvPr/>
        </p:nvPicPr>
        <p:blipFill>
          <a:blip r:embed="rId3">
            <a:alphaModFix/>
          </a:blip>
          <a:stretch>
            <a:fillRect/>
          </a:stretch>
        </p:blipFill>
        <p:spPr>
          <a:xfrm>
            <a:off x="5495601" y="1536634"/>
            <a:ext cx="6280801" cy="3305685"/>
          </a:xfrm>
          <a:prstGeom prst="rect">
            <a:avLst/>
          </a:prstGeom>
          <a:noFill/>
          <a:ln>
            <a:noFill/>
          </a:ln>
        </p:spPr>
      </p:pic>
      <p:pic>
        <p:nvPicPr>
          <p:cNvPr id="79" name="Google Shape;79;p15"/>
          <p:cNvPicPr preferRelativeResize="0"/>
          <p:nvPr/>
        </p:nvPicPr>
        <p:blipFill>
          <a:blip r:embed="rId4">
            <a:alphaModFix/>
          </a:blip>
          <a:stretch>
            <a:fillRect/>
          </a:stretch>
        </p:blipFill>
        <p:spPr>
          <a:xfrm>
            <a:off x="485467" y="1550200"/>
            <a:ext cx="4820832" cy="361563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380951" y="0"/>
            <a:ext cx="9553624" cy="714375"/>
          </a:xfrm>
          <a:prstGeom prst="rect">
            <a:avLst/>
          </a:prstGeom>
        </p:spPr>
        <p:txBody>
          <a:bodyPr spcFirstLastPara="1" vert="horz" wrap="square" lIns="121900" tIns="121900" rIns="121900" bIns="121900" rtlCol="0" anchor="b" anchorCtr="0">
            <a:normAutofit fontScale="90000"/>
          </a:bodyPr>
          <a:lstStyle/>
          <a:p>
            <a:r>
              <a:rPr lang="en" dirty="0"/>
              <a:t>Concept Art</a:t>
            </a:r>
            <a:endParaRPr dirty="0"/>
          </a:p>
        </p:txBody>
      </p:sp>
      <p:pic>
        <p:nvPicPr>
          <p:cNvPr id="15" name="Picture 14">
            <a:extLst>
              <a:ext uri="{FF2B5EF4-FFF2-40B4-BE49-F238E27FC236}">
                <a16:creationId xmlns:a16="http://schemas.microsoft.com/office/drawing/2014/main" id="{6090E6A9-B688-478D-899A-4781777D6D20}"/>
              </a:ext>
            </a:extLst>
          </p:cNvPr>
          <p:cNvPicPr>
            <a:picLocks noChangeAspect="1"/>
          </p:cNvPicPr>
          <p:nvPr/>
        </p:nvPicPr>
        <p:blipFill>
          <a:blip r:embed="rId3"/>
          <a:stretch>
            <a:fillRect/>
          </a:stretch>
        </p:blipFill>
        <p:spPr>
          <a:xfrm>
            <a:off x="673655" y="714375"/>
            <a:ext cx="10201702" cy="6210300"/>
          </a:xfrm>
          <a:prstGeom prst="rect">
            <a:avLst/>
          </a:prstGeom>
        </p:spPr>
      </p:pic>
      <p:pic>
        <p:nvPicPr>
          <p:cNvPr id="16" name="Picture 15">
            <a:extLst>
              <a:ext uri="{FF2B5EF4-FFF2-40B4-BE49-F238E27FC236}">
                <a16:creationId xmlns:a16="http://schemas.microsoft.com/office/drawing/2014/main" id="{C7D64A68-E442-4AC1-BFB9-1AF37A22750B}"/>
              </a:ext>
            </a:extLst>
          </p:cNvPr>
          <p:cNvPicPr>
            <a:picLocks noChangeAspect="1"/>
          </p:cNvPicPr>
          <p:nvPr/>
        </p:nvPicPr>
        <p:blipFill>
          <a:blip r:embed="rId4"/>
          <a:stretch>
            <a:fillRect/>
          </a:stretch>
        </p:blipFill>
        <p:spPr>
          <a:xfrm>
            <a:off x="8471408" y="5018815"/>
            <a:ext cx="1463167" cy="224961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17"/>
          <p:cNvPicPr preferRelativeResize="0"/>
          <p:nvPr/>
        </p:nvPicPr>
        <p:blipFill>
          <a:blip r:embed="rId3">
            <a:alphaModFix/>
          </a:blip>
          <a:stretch>
            <a:fillRect/>
          </a:stretch>
        </p:blipFill>
        <p:spPr>
          <a:xfrm>
            <a:off x="284200" y="209534"/>
            <a:ext cx="1752600" cy="6057900"/>
          </a:xfrm>
          <a:prstGeom prst="rect">
            <a:avLst/>
          </a:prstGeom>
          <a:noFill/>
          <a:ln>
            <a:noFill/>
          </a:ln>
        </p:spPr>
      </p:pic>
      <p:pic>
        <p:nvPicPr>
          <p:cNvPr id="102" name="Google Shape;102;p17"/>
          <p:cNvPicPr preferRelativeResize="0"/>
          <p:nvPr/>
        </p:nvPicPr>
        <p:blipFill>
          <a:blip r:embed="rId4">
            <a:alphaModFix/>
          </a:blip>
          <a:stretch>
            <a:fillRect/>
          </a:stretch>
        </p:blipFill>
        <p:spPr>
          <a:xfrm>
            <a:off x="3782833" y="203200"/>
            <a:ext cx="1752600" cy="6070600"/>
          </a:xfrm>
          <a:prstGeom prst="rect">
            <a:avLst/>
          </a:prstGeom>
          <a:noFill/>
          <a:ln>
            <a:noFill/>
          </a:ln>
        </p:spPr>
      </p:pic>
      <p:pic>
        <p:nvPicPr>
          <p:cNvPr id="103" name="Google Shape;103;p17"/>
          <p:cNvPicPr preferRelativeResize="0"/>
          <p:nvPr/>
        </p:nvPicPr>
        <p:blipFill>
          <a:blip r:embed="rId5">
            <a:alphaModFix/>
          </a:blip>
          <a:stretch>
            <a:fillRect/>
          </a:stretch>
        </p:blipFill>
        <p:spPr>
          <a:xfrm>
            <a:off x="6748367" y="215984"/>
            <a:ext cx="1752600" cy="6070600"/>
          </a:xfrm>
          <a:prstGeom prst="rect">
            <a:avLst/>
          </a:prstGeom>
          <a:noFill/>
          <a:ln>
            <a:noFill/>
          </a:ln>
        </p:spPr>
      </p:pic>
      <p:pic>
        <p:nvPicPr>
          <p:cNvPr id="104" name="Google Shape;104;p17"/>
          <p:cNvPicPr preferRelativeResize="0"/>
          <p:nvPr/>
        </p:nvPicPr>
        <p:blipFill>
          <a:blip r:embed="rId6">
            <a:alphaModFix/>
          </a:blip>
          <a:stretch>
            <a:fillRect/>
          </a:stretch>
        </p:blipFill>
        <p:spPr>
          <a:xfrm>
            <a:off x="9948133" y="203200"/>
            <a:ext cx="1752600" cy="6070600"/>
          </a:xfrm>
          <a:prstGeom prst="rect">
            <a:avLst/>
          </a:prstGeom>
          <a:noFill/>
          <a:ln>
            <a:noFill/>
          </a:ln>
        </p:spPr>
      </p:pic>
      <p:sp>
        <p:nvSpPr>
          <p:cNvPr id="105" name="Google Shape;105;p17"/>
          <p:cNvSpPr txBox="1"/>
          <p:nvPr/>
        </p:nvSpPr>
        <p:spPr>
          <a:xfrm>
            <a:off x="232700" y="6273801"/>
            <a:ext cx="1855600" cy="984845"/>
          </a:xfrm>
          <a:prstGeom prst="rect">
            <a:avLst/>
          </a:prstGeom>
          <a:noFill/>
          <a:ln>
            <a:noFill/>
          </a:ln>
        </p:spPr>
        <p:txBody>
          <a:bodyPr spcFirstLastPara="1" wrap="square" lIns="121900" tIns="121900" rIns="121900" bIns="121900" anchor="t" anchorCtr="0">
            <a:spAutoFit/>
          </a:bodyPr>
          <a:lstStyle/>
          <a:p>
            <a:r>
              <a:rPr lang="en" sz="2400">
                <a:latin typeface="Open Sans"/>
                <a:ea typeface="Open Sans"/>
                <a:cs typeface="Open Sans"/>
                <a:sym typeface="Open Sans"/>
              </a:rPr>
              <a:t>Leaving Earth</a:t>
            </a:r>
            <a:endParaRPr sz="2400">
              <a:latin typeface="Open Sans"/>
              <a:ea typeface="Open Sans"/>
              <a:cs typeface="Open Sans"/>
              <a:sym typeface="Open Sans"/>
            </a:endParaRPr>
          </a:p>
        </p:txBody>
      </p:sp>
      <p:sp>
        <p:nvSpPr>
          <p:cNvPr id="106" name="Google Shape;106;p17"/>
          <p:cNvSpPr txBox="1"/>
          <p:nvPr/>
        </p:nvSpPr>
        <p:spPr>
          <a:xfrm>
            <a:off x="3739900" y="6273801"/>
            <a:ext cx="2087200" cy="984845"/>
          </a:xfrm>
          <a:prstGeom prst="rect">
            <a:avLst/>
          </a:prstGeom>
          <a:noFill/>
          <a:ln>
            <a:noFill/>
          </a:ln>
        </p:spPr>
        <p:txBody>
          <a:bodyPr spcFirstLastPara="1" wrap="square" lIns="121900" tIns="121900" rIns="121900" bIns="121900" anchor="t" anchorCtr="0">
            <a:spAutoFit/>
          </a:bodyPr>
          <a:lstStyle/>
          <a:p>
            <a:r>
              <a:rPr lang="en" sz="2400">
                <a:latin typeface="Open Sans"/>
                <a:ea typeface="Open Sans"/>
                <a:cs typeface="Open Sans"/>
                <a:sym typeface="Open Sans"/>
              </a:rPr>
              <a:t>Orbiting Earth</a:t>
            </a:r>
            <a:endParaRPr sz="2400">
              <a:latin typeface="Open Sans"/>
              <a:ea typeface="Open Sans"/>
              <a:cs typeface="Open Sans"/>
              <a:sym typeface="Open Sans"/>
            </a:endParaRPr>
          </a:p>
        </p:txBody>
      </p:sp>
      <p:sp>
        <p:nvSpPr>
          <p:cNvPr id="107" name="Google Shape;107;p17"/>
          <p:cNvSpPr txBox="1"/>
          <p:nvPr/>
        </p:nvSpPr>
        <p:spPr>
          <a:xfrm>
            <a:off x="6808867" y="6273801"/>
            <a:ext cx="1631600" cy="984845"/>
          </a:xfrm>
          <a:prstGeom prst="rect">
            <a:avLst/>
          </a:prstGeom>
          <a:noFill/>
          <a:ln>
            <a:noFill/>
          </a:ln>
        </p:spPr>
        <p:txBody>
          <a:bodyPr spcFirstLastPara="1" wrap="square" lIns="121900" tIns="121900" rIns="121900" bIns="121900" anchor="t" anchorCtr="0">
            <a:spAutoFit/>
          </a:bodyPr>
          <a:lstStyle/>
          <a:p>
            <a:pPr algn="ctr"/>
            <a:r>
              <a:rPr lang="en" sz="2400">
                <a:latin typeface="Open Sans"/>
                <a:ea typeface="Open Sans"/>
                <a:cs typeface="Open Sans"/>
                <a:sym typeface="Open Sans"/>
              </a:rPr>
              <a:t>Deep Space</a:t>
            </a:r>
            <a:endParaRPr sz="2400">
              <a:latin typeface="Open Sans"/>
              <a:ea typeface="Open Sans"/>
              <a:cs typeface="Open Sans"/>
              <a:sym typeface="Open Sans"/>
            </a:endParaRPr>
          </a:p>
        </p:txBody>
      </p:sp>
      <p:sp>
        <p:nvSpPr>
          <p:cNvPr id="108" name="Google Shape;108;p17"/>
          <p:cNvSpPr txBox="1"/>
          <p:nvPr/>
        </p:nvSpPr>
        <p:spPr>
          <a:xfrm>
            <a:off x="9756633" y="6286601"/>
            <a:ext cx="2135600" cy="984845"/>
          </a:xfrm>
          <a:prstGeom prst="rect">
            <a:avLst/>
          </a:prstGeom>
          <a:noFill/>
          <a:ln>
            <a:noFill/>
          </a:ln>
        </p:spPr>
        <p:txBody>
          <a:bodyPr spcFirstLastPara="1" wrap="square" lIns="121900" tIns="121900" rIns="121900" bIns="121900" anchor="t" anchorCtr="0">
            <a:spAutoFit/>
          </a:bodyPr>
          <a:lstStyle/>
          <a:p>
            <a:r>
              <a:rPr lang="en" sz="2400">
                <a:latin typeface="Open Sans"/>
                <a:ea typeface="Open Sans"/>
                <a:cs typeface="Open Sans"/>
                <a:sym typeface="Open Sans"/>
              </a:rPr>
              <a:t>Elon’s Vacation</a:t>
            </a:r>
            <a:r>
              <a:rPr lang="en" sz="2400"/>
              <a:t> </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Butter Stage Sprites</a:t>
            </a:r>
            <a:endParaRPr/>
          </a:p>
        </p:txBody>
      </p:sp>
      <p:pic>
        <p:nvPicPr>
          <p:cNvPr id="114" name="Google Shape;114;p18"/>
          <p:cNvPicPr preferRelativeResize="0"/>
          <p:nvPr/>
        </p:nvPicPr>
        <p:blipFill>
          <a:blip r:embed="rId3">
            <a:alphaModFix/>
          </a:blip>
          <a:stretch>
            <a:fillRect/>
          </a:stretch>
        </p:blipFill>
        <p:spPr>
          <a:xfrm>
            <a:off x="203200" y="1732834"/>
            <a:ext cx="7622515" cy="492196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9"/>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Game Mechanics</a:t>
            </a:r>
            <a:endParaRPr/>
          </a:p>
        </p:txBody>
      </p:sp>
      <p:sp>
        <p:nvSpPr>
          <p:cNvPr id="120" name="Google Shape;120;p19"/>
          <p:cNvSpPr txBox="1">
            <a:spLocks noGrp="1"/>
          </p:cNvSpPr>
          <p:nvPr>
            <p:ph type="body" idx="1"/>
          </p:nvPr>
        </p:nvSpPr>
        <p:spPr>
          <a:xfrm>
            <a:off x="415600" y="1633633"/>
            <a:ext cx="11360800" cy="4472000"/>
          </a:xfrm>
          <a:prstGeom prst="rect">
            <a:avLst/>
          </a:prstGeom>
        </p:spPr>
        <p:txBody>
          <a:bodyPr spcFirstLastPara="1" vert="horz" wrap="square" lIns="121900" tIns="121900" rIns="121900" bIns="121900" rtlCol="0" anchor="t" anchorCtr="0">
            <a:normAutofit/>
          </a:bodyPr>
          <a:lstStyle/>
          <a:p>
            <a:pPr indent="-405543">
              <a:lnSpc>
                <a:spcPct val="200000"/>
              </a:lnSpc>
              <a:spcBef>
                <a:spcPts val="1600"/>
              </a:spcBef>
              <a:buClr>
                <a:schemeClr val="dk1"/>
              </a:buClr>
              <a:buSzPct val="100000"/>
              <a:buChar char="-"/>
            </a:pPr>
            <a:r>
              <a:rPr lang="en" sz="1867" dirty="0">
                <a:solidFill>
                  <a:schemeClr val="dk1"/>
                </a:solidFill>
              </a:rPr>
              <a:t>Mini-Game</a:t>
            </a:r>
            <a:endParaRPr sz="1867" dirty="0">
              <a:solidFill>
                <a:schemeClr val="dk1"/>
              </a:solidFill>
            </a:endParaRPr>
          </a:p>
          <a:p>
            <a:pPr indent="-405543">
              <a:lnSpc>
                <a:spcPct val="200000"/>
              </a:lnSpc>
              <a:buClr>
                <a:schemeClr val="dk1"/>
              </a:buClr>
              <a:buSzPct val="100000"/>
              <a:buChar char="-"/>
            </a:pPr>
            <a:r>
              <a:rPr lang="en" sz="1867" dirty="0">
                <a:solidFill>
                  <a:schemeClr val="dk1"/>
                </a:solidFill>
              </a:rPr>
              <a:t>Perfect Temperature</a:t>
            </a:r>
            <a:endParaRPr sz="1867" dirty="0">
              <a:solidFill>
                <a:schemeClr val="dk1"/>
              </a:solidFill>
            </a:endParaRPr>
          </a:p>
          <a:p>
            <a:pPr indent="-405543">
              <a:lnSpc>
                <a:spcPct val="200000"/>
              </a:lnSpc>
              <a:buClr>
                <a:schemeClr val="dk1"/>
              </a:buClr>
              <a:buSzPct val="100000"/>
              <a:buChar char="-"/>
            </a:pPr>
            <a:r>
              <a:rPr lang="en" sz="1867" dirty="0">
                <a:solidFill>
                  <a:schemeClr val="dk1"/>
                </a:solidFill>
              </a:rPr>
              <a:t>Outside Events</a:t>
            </a:r>
            <a:endParaRPr sz="1867" dirty="0">
              <a:solidFill>
                <a:schemeClr val="dk1"/>
              </a:solidFill>
            </a:endParaRPr>
          </a:p>
          <a:p>
            <a:pPr indent="-405543">
              <a:lnSpc>
                <a:spcPct val="200000"/>
              </a:lnSpc>
              <a:buClr>
                <a:schemeClr val="dk1"/>
              </a:buClr>
              <a:buSzPct val="100000"/>
              <a:buChar char="-"/>
            </a:pPr>
            <a:r>
              <a:rPr lang="en" sz="1867" dirty="0">
                <a:solidFill>
                  <a:schemeClr val="dk1"/>
                </a:solidFill>
              </a:rPr>
              <a:t>Items That Aid the Player</a:t>
            </a:r>
            <a:endParaRPr sz="1867" dirty="0">
              <a:solidFill>
                <a:schemeClr val="dk1"/>
              </a:solidFill>
            </a:endParaRPr>
          </a:p>
          <a:p>
            <a:pPr indent="-405543">
              <a:lnSpc>
                <a:spcPct val="200000"/>
              </a:lnSpc>
              <a:buClr>
                <a:schemeClr val="dk1"/>
              </a:buClr>
              <a:buSzPct val="100000"/>
              <a:buChar char="-"/>
            </a:pPr>
            <a:r>
              <a:rPr lang="en" sz="1867" dirty="0">
                <a:solidFill>
                  <a:schemeClr val="dk1"/>
                </a:solidFill>
              </a:rPr>
              <a:t>Item Uses</a:t>
            </a:r>
          </a:p>
          <a:p>
            <a:pPr indent="-405543">
              <a:lnSpc>
                <a:spcPct val="200000"/>
              </a:lnSpc>
              <a:buClr>
                <a:schemeClr val="dk1"/>
              </a:buClr>
              <a:buSzPct val="100000"/>
              <a:buChar char="-"/>
            </a:pPr>
            <a:r>
              <a:rPr lang="en" sz="1867" dirty="0">
                <a:solidFill>
                  <a:schemeClr val="dk1"/>
                </a:solidFill>
              </a:rPr>
              <a:t>Interface</a:t>
            </a:r>
            <a:endParaRPr sz="2533" dirty="0">
              <a:solidFill>
                <a:schemeClr val="dk1"/>
              </a:solidFill>
            </a:endParaRPr>
          </a:p>
          <a:p>
            <a:pPr marL="0" indent="0">
              <a:spcBef>
                <a:spcPts val="1600"/>
              </a:spcBef>
              <a:buNone/>
            </a:pPr>
            <a:endParaRPr sz="1467" dirty="0">
              <a:solidFill>
                <a:schemeClr val="dk1"/>
              </a:solidFill>
            </a:endParaRPr>
          </a:p>
          <a:p>
            <a:pPr marL="0" indent="0">
              <a:spcBef>
                <a:spcPts val="1600"/>
              </a:spcBef>
              <a:spcAft>
                <a:spcPts val="1600"/>
              </a:spcAft>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Game Flow</a:t>
            </a:r>
            <a:endParaRPr/>
          </a:p>
        </p:txBody>
      </p:sp>
      <p:pic>
        <p:nvPicPr>
          <p:cNvPr id="2" name="Picture 1">
            <a:extLst>
              <a:ext uri="{FF2B5EF4-FFF2-40B4-BE49-F238E27FC236}">
                <a16:creationId xmlns:a16="http://schemas.microsoft.com/office/drawing/2014/main" id="{68C25B67-A432-4938-BD7A-CE286CAA3B58}"/>
              </a:ext>
            </a:extLst>
          </p:cNvPr>
          <p:cNvPicPr>
            <a:picLocks noChangeAspect="1"/>
          </p:cNvPicPr>
          <p:nvPr/>
        </p:nvPicPr>
        <p:blipFill>
          <a:blip r:embed="rId3"/>
          <a:stretch>
            <a:fillRect/>
          </a:stretch>
        </p:blipFill>
        <p:spPr>
          <a:xfrm>
            <a:off x="2041947" y="1409921"/>
            <a:ext cx="7140153" cy="534846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Screenflow</a:t>
            </a:r>
            <a:endParaRPr/>
          </a:p>
        </p:txBody>
      </p:sp>
      <p:pic>
        <p:nvPicPr>
          <p:cNvPr id="2" name="Picture 1">
            <a:extLst>
              <a:ext uri="{FF2B5EF4-FFF2-40B4-BE49-F238E27FC236}">
                <a16:creationId xmlns:a16="http://schemas.microsoft.com/office/drawing/2014/main" id="{89599576-334D-4CCD-8B09-242EEAF6027A}"/>
              </a:ext>
            </a:extLst>
          </p:cNvPr>
          <p:cNvPicPr>
            <a:picLocks noChangeAspect="1"/>
          </p:cNvPicPr>
          <p:nvPr/>
        </p:nvPicPr>
        <p:blipFill>
          <a:blip r:embed="rId3"/>
          <a:stretch>
            <a:fillRect/>
          </a:stretch>
        </p:blipFill>
        <p:spPr>
          <a:xfrm>
            <a:off x="1790442" y="1426445"/>
            <a:ext cx="7515483" cy="501032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1505</Words>
  <Application>Microsoft Office PowerPoint</Application>
  <PresentationFormat>Widescreen</PresentationFormat>
  <Paragraphs>90</Paragraphs>
  <Slides>11</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Open Sans</vt:lpstr>
      <vt:lpstr>Times New Roman</vt:lpstr>
      <vt:lpstr>Office Theme</vt:lpstr>
      <vt:lpstr>Butter Melt</vt:lpstr>
      <vt:lpstr>Butter Melt Topics</vt:lpstr>
      <vt:lpstr>References</vt:lpstr>
      <vt:lpstr>Concept Art</vt:lpstr>
      <vt:lpstr>PowerPoint Presentation</vt:lpstr>
      <vt:lpstr>Butter Stage Sprites</vt:lpstr>
      <vt:lpstr>Game Mechanics</vt:lpstr>
      <vt:lpstr>Game Flow</vt:lpstr>
      <vt:lpstr>Screenflow</vt:lpstr>
      <vt:lpstr>Resources </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Butter Melt</dc:title>
  <dc:creator>Lustro .</dc:creator>
  <cp:lastModifiedBy>Lustro .</cp:lastModifiedBy>
  <cp:revision>1</cp:revision>
  <dcterms:created xsi:type="dcterms:W3CDTF">2021-11-30T00:20:20Z</dcterms:created>
  <dcterms:modified xsi:type="dcterms:W3CDTF">2021-11-30T00:54:18Z</dcterms:modified>
</cp:coreProperties>
</file>

<file path=docProps/thumbnail.jpeg>
</file>